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rial Unicode Bold" charset="1" panose="020B0704020202020204"/>
      <p:regular r:id="rId15"/>
    </p:embeddedFont>
    <p:embeddedFont>
      <p:font typeface="Arial Unicode" charset="1" panose="020B0604020202020204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https://journal.widyatama.ac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48651" y="3234884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748651" y="3234884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52272" y="-5807257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52272" y="-5807257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762861" y="7255463"/>
            <a:ext cx="4584441" cy="458444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7AFFE6">
                      <a:alpha val="100000"/>
                    </a:srgbClr>
                  </a:gs>
                  <a:gs pos="33333">
                    <a:srgbClr val="3A8B7E">
                      <a:alpha val="100000"/>
                    </a:srgbClr>
                  </a:gs>
                  <a:gs pos="66667">
                    <a:srgbClr val="131416">
                      <a:alpha val="100000"/>
                    </a:srgbClr>
                  </a:gs>
                  <a:gs pos="100000">
                    <a:srgbClr val="131416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2276502">
            <a:off x="15172850" y="-1786679"/>
            <a:ext cx="4584441" cy="458444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0098CF">
                      <a:alpha val="100000"/>
                    </a:srgbClr>
                  </a:gs>
                  <a:gs pos="50000">
                    <a:srgbClr val="6171BB">
                      <a:alpha val="100000"/>
                    </a:srgbClr>
                  </a:gs>
                  <a:gs pos="100000">
                    <a:srgbClr val="E6EB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10767060" y="8794622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ED47E6">
                    <a:alpha val="100000"/>
                  </a:srgbClr>
                </a:gs>
                <a:gs pos="50000">
                  <a:srgbClr val="FD5EA5">
                    <a:alpha val="100000"/>
                  </a:srgbClr>
                </a:gs>
                <a:gs pos="100000">
                  <a:srgbClr val="FFAED2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2832820" y="2924974"/>
            <a:ext cx="10794662" cy="2863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43"/>
              </a:lnSpc>
            </a:pPr>
            <a:r>
              <a:rPr lang="en-US" b="true" sz="6526" spc="-41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Evaluasi Kinerja, Keamanan, dan Aplikasi Fungsi Hash Kriptografi Modern</a:t>
            </a:r>
          </a:p>
          <a:p>
            <a:pPr algn="l">
              <a:lnSpc>
                <a:spcPts val="5743"/>
              </a:lnSpc>
            </a:pPr>
          </a:p>
          <a:p>
            <a:pPr algn="l">
              <a:lnSpc>
                <a:spcPts val="28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2106834" y="6865966"/>
            <a:ext cx="5152466" cy="249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43"/>
              </a:lnSpc>
            </a:pPr>
            <a:r>
              <a:rPr lang="en-US" sz="20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UNIVERSITAS ESA UNGGUL TANGERANG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106834" y="7303088"/>
            <a:ext cx="5152466" cy="249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43"/>
              </a:lnSpc>
            </a:pPr>
            <a:r>
              <a:rPr lang="en-US" sz="20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EKO NURCAHYO (20230801169)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106834" y="7830294"/>
            <a:ext cx="5152466" cy="249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43"/>
              </a:lnSpc>
            </a:pPr>
            <a:r>
              <a:rPr lang="en-US" sz="20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PRODI TEKNIK INFORMATIKA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330606">
            <a:off x="3614838" y="-741782"/>
            <a:ext cx="26421496" cy="7926449"/>
          </a:xfrm>
          <a:custGeom>
            <a:avLst/>
            <a:gdLst/>
            <a:ahLst/>
            <a:cxnLst/>
            <a:rect r="r" b="b" t="t" l="l"/>
            <a:pathLst>
              <a:path h="7926449" w="26421496">
                <a:moveTo>
                  <a:pt x="0" y="0"/>
                </a:moveTo>
                <a:lnTo>
                  <a:pt x="26421497" y="0"/>
                </a:lnTo>
                <a:lnTo>
                  <a:pt x="26421497" y="7926449"/>
                </a:lnTo>
                <a:lnTo>
                  <a:pt x="0" y="7926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07633" y="1991845"/>
            <a:ext cx="4850352" cy="6863090"/>
            <a:chOff x="0" y="0"/>
            <a:chExt cx="1277459" cy="18075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77459" cy="1807563"/>
            </a:xfrm>
            <a:custGeom>
              <a:avLst/>
              <a:gdLst/>
              <a:ahLst/>
              <a:cxnLst/>
              <a:rect r="r" b="b" t="t" l="l"/>
              <a:pathLst>
                <a:path h="1807563" w="1277459">
                  <a:moveTo>
                    <a:pt x="81404" y="0"/>
                  </a:moveTo>
                  <a:lnTo>
                    <a:pt x="1196055" y="0"/>
                  </a:lnTo>
                  <a:cubicBezTo>
                    <a:pt x="1217645" y="0"/>
                    <a:pt x="1238350" y="8576"/>
                    <a:pt x="1253616" y="23843"/>
                  </a:cubicBezTo>
                  <a:cubicBezTo>
                    <a:pt x="1268882" y="39109"/>
                    <a:pt x="1277459" y="59814"/>
                    <a:pt x="1277459" y="81404"/>
                  </a:cubicBezTo>
                  <a:lnTo>
                    <a:pt x="1277459" y="1726159"/>
                  </a:lnTo>
                  <a:cubicBezTo>
                    <a:pt x="1277459" y="1747748"/>
                    <a:pt x="1268882" y="1768454"/>
                    <a:pt x="1253616" y="1783720"/>
                  </a:cubicBezTo>
                  <a:cubicBezTo>
                    <a:pt x="1238350" y="1798986"/>
                    <a:pt x="1217645" y="1807563"/>
                    <a:pt x="1196055" y="1807563"/>
                  </a:cubicBezTo>
                  <a:lnTo>
                    <a:pt x="81404" y="1807563"/>
                  </a:lnTo>
                  <a:cubicBezTo>
                    <a:pt x="36446" y="1807563"/>
                    <a:pt x="0" y="1771117"/>
                    <a:pt x="0" y="1726159"/>
                  </a:cubicBezTo>
                  <a:lnTo>
                    <a:pt x="0" y="81404"/>
                  </a:lnTo>
                  <a:cubicBezTo>
                    <a:pt x="0" y="59814"/>
                    <a:pt x="8576" y="39109"/>
                    <a:pt x="23843" y="23843"/>
                  </a:cubicBezTo>
                  <a:cubicBezTo>
                    <a:pt x="39109" y="8576"/>
                    <a:pt x="59814" y="0"/>
                    <a:pt x="8140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656366">
                    <a:alpha val="100000"/>
                  </a:srgbClr>
                </a:gs>
                <a:gs pos="50000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77459" cy="1845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926012" y="2304618"/>
            <a:ext cx="4239784" cy="6252956"/>
            <a:chOff x="0" y="0"/>
            <a:chExt cx="656853" cy="9687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56853" cy="968746"/>
            </a:xfrm>
            <a:custGeom>
              <a:avLst/>
              <a:gdLst/>
              <a:ahLst/>
              <a:cxnLst/>
              <a:rect r="r" b="b" t="t" l="l"/>
              <a:pathLst>
                <a:path h="968746" w="656853">
                  <a:moveTo>
                    <a:pt x="41998" y="0"/>
                  </a:moveTo>
                  <a:lnTo>
                    <a:pt x="614855" y="0"/>
                  </a:lnTo>
                  <a:cubicBezTo>
                    <a:pt x="625994" y="0"/>
                    <a:pt x="636676" y="4425"/>
                    <a:pt x="644552" y="12301"/>
                  </a:cubicBezTo>
                  <a:cubicBezTo>
                    <a:pt x="652429" y="20177"/>
                    <a:pt x="656853" y="30860"/>
                    <a:pt x="656853" y="41998"/>
                  </a:cubicBezTo>
                  <a:lnTo>
                    <a:pt x="656853" y="926748"/>
                  </a:lnTo>
                  <a:cubicBezTo>
                    <a:pt x="656853" y="949943"/>
                    <a:pt x="638050" y="968746"/>
                    <a:pt x="614855" y="968746"/>
                  </a:cubicBezTo>
                  <a:lnTo>
                    <a:pt x="41998" y="968746"/>
                  </a:lnTo>
                  <a:cubicBezTo>
                    <a:pt x="18803" y="968746"/>
                    <a:pt x="0" y="949943"/>
                    <a:pt x="0" y="926748"/>
                  </a:cubicBezTo>
                  <a:lnTo>
                    <a:pt x="0" y="41998"/>
                  </a:lnTo>
                  <a:cubicBezTo>
                    <a:pt x="0" y="18803"/>
                    <a:pt x="18803" y="0"/>
                    <a:pt x="41998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885" r="0" b="-885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529360" y="1933109"/>
            <a:ext cx="8014526" cy="1427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99"/>
              </a:lnSpc>
            </a:pPr>
            <a:r>
              <a:rPr lang="en-US" sz="6135" spc="-386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Pendahuluan &amp; Tujuan (The "Why")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8230" y="4448910"/>
            <a:ext cx="9078273" cy="440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2897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Urgensi Keamanan Data &amp; Tujuan Studi</a:t>
            </a:r>
          </a:p>
          <a:p>
            <a:pPr algn="l">
              <a:lnSpc>
                <a:spcPts val="2343"/>
              </a:lnSpc>
            </a:pPr>
          </a:p>
          <a:p>
            <a:pPr algn="l" marL="521509" indent="-260755" lvl="1">
              <a:lnSpc>
                <a:spcPts val="2343"/>
              </a:lnSpc>
              <a:buFont typeface="Arial"/>
              <a:buChar char="•"/>
            </a:pPr>
            <a:r>
              <a:rPr lang="en-US" b="true" sz="2415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Latar Belakang: Data digital adalah aset krusial, namun ancaman siber (peretasan sandi, modifikasi dokumen) terus meningkat.</a:t>
            </a:r>
          </a:p>
          <a:p>
            <a:pPr algn="l" marL="521509" indent="-260755" lvl="1">
              <a:lnSpc>
                <a:spcPts val="2343"/>
              </a:lnSpc>
              <a:buFont typeface="Arial"/>
              <a:buChar char="•"/>
            </a:pPr>
            <a:r>
              <a:rPr lang="en-US" b="true" sz="2415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Peran Kriptografi Hash: Fungsi Hash adalah teknologi inti yang memastikan Integritas data ("sidik jari digital") dan Otentikasi kata sandi.</a:t>
            </a:r>
          </a:p>
          <a:p>
            <a:pPr algn="l" marL="521509" indent="-260755" lvl="1">
              <a:lnSpc>
                <a:spcPts val="2343"/>
              </a:lnSpc>
              <a:buFont typeface="Arial"/>
              <a:buChar char="•"/>
            </a:pPr>
            <a:r>
              <a:rPr lang="en-US" b="true" sz="2415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Tujuan Studi: Menganalisis secara kritis kinerja, keamanan, dan trade-off algoritma Hash modern (SHA-256, SHA-3, SHA-512, Blake2).</a:t>
            </a:r>
          </a:p>
          <a:p>
            <a:pPr algn="l">
              <a:lnSpc>
                <a:spcPts val="2343"/>
              </a:lnSpc>
            </a:pPr>
          </a:p>
          <a:p>
            <a:pPr algn="l">
              <a:lnSpc>
                <a:spcPts val="2343"/>
              </a:lnSpc>
            </a:pPr>
          </a:p>
          <a:p>
            <a:pPr algn="l">
              <a:lnSpc>
                <a:spcPts val="2343"/>
              </a:lnSpc>
            </a:pPr>
          </a:p>
          <a:p>
            <a:pPr algn="l">
              <a:lnSpc>
                <a:spcPts val="2343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24562" y="0"/>
            <a:ext cx="5486435" cy="10287000"/>
            <a:chOff x="0" y="0"/>
            <a:chExt cx="7315247" cy="13716000"/>
          </a:xfrm>
        </p:grpSpPr>
        <p:sp>
          <p:nvSpPr>
            <p:cNvPr name="AutoShape 3" id="3"/>
            <p:cNvSpPr/>
            <p:nvPr/>
          </p:nvSpPr>
          <p:spPr>
            <a:xfrm>
              <a:off x="0" y="0"/>
              <a:ext cx="7315247" cy="13716000"/>
            </a:xfrm>
            <a:prstGeom prst="rect">
              <a:avLst/>
            </a:prstGeom>
            <a:gradFill rotWithShape="true">
              <a:gsLst>
                <a:gs pos="0">
                  <a:srgbClr val="0098CF">
                    <a:alpha val="100000"/>
                  </a:srgbClr>
                </a:gs>
                <a:gs pos="25000">
                  <a:srgbClr val="B876E6">
                    <a:alpha val="100000"/>
                  </a:srgbClr>
                </a:gs>
                <a:gs pos="50000">
                  <a:srgbClr val="131416">
                    <a:alpha val="100000"/>
                  </a:srgbClr>
                </a:gs>
                <a:gs pos="75000">
                  <a:srgbClr val="B876E6">
                    <a:alpha val="100000"/>
                  </a:srgbClr>
                </a:gs>
                <a:gs pos="100000">
                  <a:srgbClr val="0097CF">
                    <a:alpha val="100000"/>
                  </a:srgbClr>
                </a:gs>
              </a:gsLst>
              <a:lin ang="2700000"/>
            </a:gra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188203" y="1028700"/>
            <a:ext cx="4159154" cy="8229600"/>
            <a:chOff x="0" y="0"/>
            <a:chExt cx="2620010" cy="51841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27471" t="0" r="-27471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B8B8B8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028700" y="1493799"/>
            <a:ext cx="3038537" cy="2878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44"/>
              </a:lnSpc>
            </a:pPr>
            <a:r>
              <a:rPr lang="en-US" sz="5050" spc="-318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Definisi dan Evolusi Fungsi Hash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4736678"/>
            <a:ext cx="3983988" cy="5725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0006" indent="-215003" lvl="1">
              <a:lnSpc>
                <a:spcPts val="1931"/>
              </a:lnSpc>
              <a:buFont typeface="Arial"/>
              <a:buChar char="•"/>
            </a:pPr>
            <a:r>
              <a:rPr lang="en-US" sz="199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Definisi: Fungsi matematis satu arah (one-way) yang menghasilkan message digest (output tetap), vital untuk integritas data.</a:t>
            </a:r>
          </a:p>
          <a:p>
            <a:pPr algn="l">
              <a:lnSpc>
                <a:spcPts val="1931"/>
              </a:lnSpc>
            </a:pPr>
          </a:p>
          <a:p>
            <a:pPr algn="l" marL="430006" indent="-215003" lvl="1">
              <a:lnSpc>
                <a:spcPts val="1931"/>
              </a:lnSpc>
              <a:buFont typeface="Arial"/>
              <a:buChar char="•"/>
            </a:pPr>
            <a:r>
              <a:rPr lang="en-US" b="true" sz="199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SHA-2 (SHA-256/512):</a:t>
            </a:r>
            <a:r>
              <a:rPr lang="en-US" sz="199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Standar saat ini yang stabil dan aman. SHA-512 (512-bit) menawarkan keamanan output yang lebih besar.</a:t>
            </a:r>
          </a:p>
          <a:p>
            <a:pPr algn="l">
              <a:lnSpc>
                <a:spcPts val="1931"/>
              </a:lnSpc>
            </a:pPr>
          </a:p>
          <a:p>
            <a:pPr algn="l" marL="430006" indent="-215003" lvl="1">
              <a:lnSpc>
                <a:spcPts val="1931"/>
              </a:lnSpc>
              <a:buFont typeface="Arial"/>
              <a:buChar char="•"/>
            </a:pPr>
            <a:r>
              <a:rPr lang="en-US" b="true" sz="199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SHA-3 (Keccak):</a:t>
            </a:r>
            <a:r>
              <a:rPr lang="en-US" sz="199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Standar terbaru dengan arsitektur Sponge Construction, dirancang lebih unggul dalam ketahanan kolisi.</a:t>
            </a:r>
          </a:p>
          <a:p>
            <a:pPr algn="l">
              <a:lnSpc>
                <a:spcPts val="1931"/>
              </a:lnSpc>
            </a:pPr>
          </a:p>
          <a:p>
            <a:pPr algn="l" marL="430006" indent="-215003" lvl="1">
              <a:lnSpc>
                <a:spcPts val="1931"/>
              </a:lnSpc>
              <a:buFont typeface="Arial"/>
              <a:buChar char="•"/>
            </a:pPr>
            <a:r>
              <a:rPr lang="en-US" b="true" sz="1991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Blake2:</a:t>
            </a:r>
            <a:r>
              <a:rPr lang="en-US" sz="1991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Algoritma alternatif yang dikembangkan untuk menjadi lebih cepat daripada SHA-256.</a:t>
            </a:r>
          </a:p>
          <a:p>
            <a:pPr algn="l">
              <a:lnSpc>
                <a:spcPts val="1931"/>
              </a:lnSpc>
            </a:pPr>
          </a:p>
          <a:p>
            <a:pPr algn="l">
              <a:lnSpc>
                <a:spcPts val="1931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1658207" y="1614849"/>
            <a:ext cx="3437714" cy="582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0"/>
              </a:lnSpc>
            </a:pPr>
            <a:r>
              <a:rPr lang="en-US" sz="2535" spc="-159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Sitorus et al. (2024)</a:t>
            </a:r>
          </a:p>
          <a:p>
            <a:pPr algn="l">
              <a:lnSpc>
                <a:spcPts val="2230"/>
              </a:lnSpc>
            </a:pPr>
            <a:r>
              <a:rPr lang="en-US" sz="2535" spc="-159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SHA-256, SHA-3, Blake2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658207" y="2435451"/>
            <a:ext cx="5477268" cy="1069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7"/>
              </a:lnSpc>
            </a:pPr>
            <a:r>
              <a:rPr lang="en-US" sz="194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SHA-3 unggul dalam konsistensi avalanche effect (&gt;50%).</a:t>
            </a:r>
          </a:p>
          <a:p>
            <a:pPr algn="l">
              <a:lnSpc>
                <a:spcPts val="1707"/>
              </a:lnSpc>
            </a:pPr>
          </a:p>
          <a:p>
            <a:pPr algn="l">
              <a:lnSpc>
                <a:spcPts val="1707"/>
              </a:lnSpc>
            </a:pPr>
            <a:r>
              <a:rPr lang="en-US" sz="194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Blake2 paling cepat dalam waktu pemrosesan.</a:t>
            </a:r>
          </a:p>
          <a:p>
            <a:pPr algn="l">
              <a:lnSpc>
                <a:spcPts val="1707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1394073" y="164519"/>
            <a:ext cx="6239454" cy="62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44"/>
              </a:lnSpc>
            </a:pPr>
            <a:r>
              <a:rPr lang="en-US" sz="5050" spc="-318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TINJAUAN JURNAL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658207" y="3638054"/>
            <a:ext cx="4916759" cy="860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0"/>
              </a:lnSpc>
            </a:pPr>
            <a:r>
              <a:rPr lang="en-US" sz="2535" spc="-159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Batubara &amp; Aritonang (2025)</a:t>
            </a:r>
          </a:p>
          <a:p>
            <a:pPr algn="l">
              <a:lnSpc>
                <a:spcPts val="2230"/>
              </a:lnSpc>
            </a:pPr>
            <a:r>
              <a:rPr lang="en-US" sz="2535" spc="-159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SHA-256 vs. SHA-512 (Keamanan Sandi)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658207" y="4805361"/>
            <a:ext cx="5477268" cy="1488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7"/>
              </a:lnSpc>
            </a:pPr>
            <a:r>
              <a:rPr lang="en-US" sz="194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SHA-512 lebih aman untuk abjad/campuran. SHA-256 secara unik lebih aman untuk input angka.</a:t>
            </a:r>
          </a:p>
          <a:p>
            <a:pPr algn="l">
              <a:lnSpc>
                <a:spcPts val="1707"/>
              </a:lnSpc>
            </a:pPr>
          </a:p>
          <a:p>
            <a:pPr algn="l">
              <a:lnSpc>
                <a:spcPts val="1707"/>
              </a:lnSpc>
            </a:pPr>
            <a:r>
              <a:rPr lang="en-US" sz="194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SHA-512 memiliki waktu decrypt yang lebih lama (umumnya lebih aman).</a:t>
            </a:r>
          </a:p>
          <a:p>
            <a:pPr algn="l">
              <a:lnSpc>
                <a:spcPts val="1707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1658207" y="6367464"/>
            <a:ext cx="4916759" cy="1415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0"/>
              </a:lnSpc>
            </a:pPr>
            <a:r>
              <a:rPr lang="en-US" sz="2535" spc="-159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Metode Hibrida (Nurjaman &amp; Turnip, 2024): Kombinasi AES-256 (Kerahasiaan) dan SHA3-512 (Integritas) pada dokumen PDF.</a:t>
            </a:r>
          </a:p>
          <a:p>
            <a:pPr algn="l">
              <a:lnSpc>
                <a:spcPts val="2230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1658207" y="8021546"/>
            <a:ext cx="5477268" cy="127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7"/>
              </a:lnSpc>
            </a:pPr>
            <a:r>
              <a:rPr lang="en-US" sz="194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Kombinasi ini terbukti stabil dan efisien, menjamin integritas dokumen digital yang telah dienkripsi.</a:t>
            </a:r>
          </a:p>
          <a:p>
            <a:pPr algn="l">
              <a:lnSpc>
                <a:spcPts val="1707"/>
              </a:lnSpc>
            </a:pPr>
          </a:p>
          <a:p>
            <a:pPr algn="l">
              <a:lnSpc>
                <a:spcPts val="1707"/>
              </a:lnSpc>
            </a:pPr>
            <a:r>
              <a:rPr lang="en-US" sz="194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Fungsi Hash (SHA3-512) vital dalam memastikan data tidak dirusak selama penyimpanan dan transmisi.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CC2D8">
                <a:alpha val="100000"/>
              </a:srgbClr>
            </a:gs>
            <a:gs pos="33333">
              <a:srgbClr val="22626D">
                <a:alpha val="100000"/>
              </a:srgbClr>
            </a:gs>
            <a:gs pos="66667">
              <a:srgbClr val="131416">
                <a:alpha val="100000"/>
              </a:srgbClr>
            </a:gs>
            <a:gs pos="100000">
              <a:srgbClr val="13141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15106" y="-857238"/>
            <a:ext cx="12557403" cy="1255740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7156077">
            <a:off x="7622519" y="4049228"/>
            <a:ext cx="15477019" cy="15477019"/>
          </a:xfrm>
          <a:custGeom>
            <a:avLst/>
            <a:gdLst/>
            <a:ahLst/>
            <a:cxnLst/>
            <a:rect r="r" b="b" t="t" l="l"/>
            <a:pathLst>
              <a:path h="15477019" w="15477019">
                <a:moveTo>
                  <a:pt x="0" y="0"/>
                </a:moveTo>
                <a:lnTo>
                  <a:pt x="15477019" y="0"/>
                </a:lnTo>
                <a:lnTo>
                  <a:pt x="15477019" y="15477018"/>
                </a:lnTo>
                <a:lnTo>
                  <a:pt x="0" y="15477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35756" y="1978892"/>
            <a:ext cx="7255679" cy="1558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7"/>
              </a:lnSpc>
            </a:pPr>
            <a:r>
              <a:rPr lang="en-US" sz="4599" spc="-289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Analisis Kritis: Dilema Kecepatan vs. Keamanan Mutlak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22328" y="4602867"/>
            <a:ext cx="13335255" cy="2982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6772" indent="-323386" lvl="1">
              <a:lnSpc>
                <a:spcPts val="2995"/>
              </a:lnSpc>
              <a:buFont typeface="Arial"/>
              <a:buChar char="•"/>
            </a:pPr>
            <a:r>
              <a:rPr lang="en-US" sz="2995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Dilema Trade-off: Blake2 adalah pilihan tercepat, tetapi SHA-3 memiliki tingkat keamanan yang paling superior.</a:t>
            </a:r>
          </a:p>
          <a:p>
            <a:pPr algn="l" marL="646772" indent="-323386" lvl="1">
              <a:lnSpc>
                <a:spcPts val="2995"/>
              </a:lnSpc>
              <a:buFont typeface="Arial"/>
              <a:buChar char="•"/>
            </a:pPr>
            <a:r>
              <a:rPr lang="en-US" sz="2995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Kelambatan sebagai Keamanan: Kinerja SHA-3 yang lebih lambat dikompensasi karena membuat serangan brute force menjadi lebih mahal dan tidak praktis.</a:t>
            </a:r>
          </a:p>
          <a:p>
            <a:pPr algn="l" marL="646772" indent="-323386" lvl="1">
              <a:lnSpc>
                <a:spcPts val="2995"/>
              </a:lnSpc>
              <a:buFont typeface="Arial"/>
              <a:buChar char="•"/>
            </a:pPr>
            <a:r>
              <a:rPr lang="en-US" sz="2995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Tren Evolusi: Terdapat pengakuan luas akan keunggulan arsitektur baru SHA-3 dalam ketahanan kolisi di masa depan dibandingkan SHA-2.</a:t>
            </a:r>
          </a:p>
          <a:p>
            <a:pPr algn="l">
              <a:lnSpc>
                <a:spcPts val="2995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93626" y="-645555"/>
            <a:ext cx="13652663" cy="1365266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158656" y="1389178"/>
            <a:ext cx="9583198" cy="958319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AFFE6">
                    <a:alpha val="100000"/>
                  </a:srgbClr>
                </a:gs>
                <a:gs pos="33333">
                  <a:srgbClr val="3A8B7E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7467212">
            <a:off x="6418884" y="1038275"/>
            <a:ext cx="16756192" cy="16756192"/>
          </a:xfrm>
          <a:custGeom>
            <a:avLst/>
            <a:gdLst/>
            <a:ahLst/>
            <a:cxnLst/>
            <a:rect r="r" b="b" t="t" l="l"/>
            <a:pathLst>
              <a:path h="16756192" w="16756192">
                <a:moveTo>
                  <a:pt x="0" y="0"/>
                </a:moveTo>
                <a:lnTo>
                  <a:pt x="16756191" y="0"/>
                </a:lnTo>
                <a:lnTo>
                  <a:pt x="16756191" y="16756192"/>
                </a:lnTo>
                <a:lnTo>
                  <a:pt x="0" y="16756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77057" y="1238250"/>
            <a:ext cx="12922567" cy="2674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6"/>
              </a:lnSpc>
            </a:pPr>
            <a:r>
              <a:rPr lang="en-US" sz="7166" spc="-451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Tantangan yang Belum Terselesaikan (Justifikasi Riset)</a:t>
            </a:r>
          </a:p>
          <a:p>
            <a:pPr algn="l">
              <a:lnSpc>
                <a:spcPts val="7625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812124" y="4444184"/>
            <a:ext cx="12138131" cy="2814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8710" indent="-294355" lvl="1">
              <a:lnSpc>
                <a:spcPts val="2726"/>
              </a:lnSpc>
              <a:buFont typeface="Arial"/>
              <a:buChar char="•"/>
            </a:pPr>
            <a:r>
              <a:rPr lang="en-US" sz="2726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Efisiensi pada Perangkat Terbatas (IoT): Kinerja SHA-3/SHA-512 belum teruji komprehensif pada perangkat IoT atau mobile.</a:t>
            </a:r>
          </a:p>
          <a:p>
            <a:pPr algn="l" marL="588710" indent="-294355" lvl="1">
              <a:lnSpc>
                <a:spcPts val="2726"/>
              </a:lnSpc>
              <a:buFont typeface="Arial"/>
              <a:buChar char="•"/>
            </a:pPr>
            <a:r>
              <a:rPr lang="en-US" sz="2726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Kekurangan Implementasi Salting: Studi perbandingan kinerja belum secara langsung menguji efektivitas algoritma hash yang dikombinasikan dengan teknik Salting, yang merupakan praktik terbaik untuk keamanan password.</a:t>
            </a:r>
          </a:p>
          <a:p>
            <a:pPr algn="l">
              <a:lnSpc>
                <a:spcPts val="5804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17783" y="1208321"/>
            <a:ext cx="7870359" cy="787035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763729" y="3059712"/>
            <a:ext cx="5524431" cy="55244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AFFE6">
                    <a:alpha val="100000"/>
                  </a:srgbClr>
                </a:gs>
                <a:gs pos="33333">
                  <a:srgbClr val="3A8B7E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344606" y="1266825"/>
            <a:ext cx="11273382" cy="1858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0"/>
              </a:lnSpc>
            </a:pPr>
            <a:r>
              <a:rPr lang="en-US" sz="8000" spc="-504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Arah Penelitian Masa Depan (Kontribusi)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78177" y="4161750"/>
            <a:ext cx="13034090" cy="2569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2165" indent="-316083" lvl="1">
              <a:lnSpc>
                <a:spcPts val="2928"/>
              </a:lnSpc>
              <a:buFont typeface="Arial"/>
              <a:buChar char="•"/>
            </a:pPr>
            <a:r>
              <a:rPr lang="en-US" sz="2928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Pengembangan Lightweight Hash: Mengoptimalkan implementasi SHA-3 dan Blake2 agar efisien untuk perangkat IoT dan sistem mobile.</a:t>
            </a:r>
          </a:p>
          <a:p>
            <a:pPr algn="l" marL="632165" indent="-316083" lvl="1">
              <a:lnSpc>
                <a:spcPts val="2928"/>
              </a:lnSpc>
              <a:buFont typeface="Arial"/>
              <a:buChar char="•"/>
            </a:pPr>
            <a:r>
              <a:rPr lang="en-US" sz="2928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Model Hibrida + Salting: Melakukan perbandingan kinerja komprehensif model Hash + Salt untuk menetapkan standar password hashing modern.</a:t>
            </a:r>
          </a:p>
          <a:p>
            <a:pPr algn="l" marL="632165" indent="-316083" lvl="1">
              <a:lnSpc>
                <a:spcPts val="2928"/>
              </a:lnSpc>
              <a:buFont typeface="Arial"/>
              <a:buChar char="•"/>
            </a:pPr>
            <a:r>
              <a:rPr lang="en-US" sz="2928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Optimalisasi Hash untuk Dokumen Bervariasi: Menguji kombinasi hash (SHA-512) dengan cipher simetris pada berbagai ekstensi dokumen.</a:t>
            </a:r>
          </a:p>
          <a:p>
            <a:pPr algn="l">
              <a:lnSpc>
                <a:spcPts val="2928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07644" y="1883704"/>
            <a:ext cx="1517287" cy="6519591"/>
          </a:xfrm>
          <a:custGeom>
            <a:avLst/>
            <a:gdLst/>
            <a:ahLst/>
            <a:cxnLst/>
            <a:rect r="r" b="b" t="t" l="l"/>
            <a:pathLst>
              <a:path h="6519591" w="1517287">
                <a:moveTo>
                  <a:pt x="0" y="0"/>
                </a:moveTo>
                <a:lnTo>
                  <a:pt x="1517287" y="0"/>
                </a:lnTo>
                <a:lnTo>
                  <a:pt x="1517287" y="6519592"/>
                </a:lnTo>
                <a:lnTo>
                  <a:pt x="0" y="6519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3340796" y="1883704"/>
            <a:ext cx="1517287" cy="6519591"/>
          </a:xfrm>
          <a:custGeom>
            <a:avLst/>
            <a:gdLst/>
            <a:ahLst/>
            <a:cxnLst/>
            <a:rect r="r" b="b" t="t" l="l"/>
            <a:pathLst>
              <a:path h="6519591" w="1517287">
                <a:moveTo>
                  <a:pt x="0" y="6519592"/>
                </a:moveTo>
                <a:lnTo>
                  <a:pt x="1517286" y="6519592"/>
                </a:lnTo>
                <a:lnTo>
                  <a:pt x="1517286" y="0"/>
                </a:lnTo>
                <a:lnTo>
                  <a:pt x="0" y="0"/>
                </a:lnTo>
                <a:lnTo>
                  <a:pt x="0" y="651959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77207" y="1883704"/>
            <a:ext cx="1517287" cy="6519591"/>
          </a:xfrm>
          <a:custGeom>
            <a:avLst/>
            <a:gdLst/>
            <a:ahLst/>
            <a:cxnLst/>
            <a:rect r="r" b="b" t="t" l="l"/>
            <a:pathLst>
              <a:path h="6519591" w="1517287">
                <a:moveTo>
                  <a:pt x="0" y="0"/>
                </a:moveTo>
                <a:lnTo>
                  <a:pt x="1517287" y="0"/>
                </a:lnTo>
                <a:lnTo>
                  <a:pt x="1517287" y="6519592"/>
                </a:lnTo>
                <a:lnTo>
                  <a:pt x="0" y="65195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57278" y="2105450"/>
            <a:ext cx="7426219" cy="126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13"/>
              </a:lnSpc>
            </a:pPr>
            <a:r>
              <a:rPr lang="en-US" sz="10355" spc="-652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Kesimpulan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57278" y="5089020"/>
            <a:ext cx="8192902" cy="3168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0431" indent="-270216" lvl="1">
              <a:lnSpc>
                <a:spcPts val="2503"/>
              </a:lnSpc>
              <a:buFont typeface="Arial"/>
              <a:buChar char="•"/>
            </a:pPr>
            <a:r>
              <a:rPr lang="en-US" sz="25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Kekuatan: SHA-3 adalah yang terkuat (avalanche effect), Blake2 yang tercepat, dan SHA-512 memberikan keseimbangan yang baik untuk otentikasi.</a:t>
            </a:r>
          </a:p>
          <a:p>
            <a:pPr algn="l" marL="540431" indent="-270216" lvl="1">
              <a:lnSpc>
                <a:spcPts val="2503"/>
              </a:lnSpc>
              <a:buFont typeface="Arial"/>
              <a:buChar char="•"/>
            </a:pPr>
            <a:r>
              <a:rPr lang="en-US" sz="25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Implementasi: Implementasi harus selalu sinergis (Hash + Enkripsi) untuk menjamin integritas dokumen.</a:t>
            </a:r>
          </a:p>
          <a:p>
            <a:pPr algn="l" marL="540431" indent="-270216" lvl="1">
              <a:lnSpc>
                <a:spcPts val="2503"/>
              </a:lnSpc>
              <a:buFont typeface="Arial"/>
              <a:buChar char="•"/>
            </a:pPr>
            <a:r>
              <a:rPr lang="en-US" sz="25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Tantangan: Fokus penelitian harus bergeser ke optimalisasi lightweight hash untuk IoT dan integrasi praktik salting.</a:t>
            </a:r>
          </a:p>
          <a:p>
            <a:pPr algn="l">
              <a:lnSpc>
                <a:spcPts val="2503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22791">
            <a:off x="7790494" y="4460521"/>
            <a:ext cx="16756192" cy="16756192"/>
          </a:xfrm>
          <a:custGeom>
            <a:avLst/>
            <a:gdLst/>
            <a:ahLst/>
            <a:cxnLst/>
            <a:rect r="r" b="b" t="t" l="l"/>
            <a:pathLst>
              <a:path h="16756192" w="16756192">
                <a:moveTo>
                  <a:pt x="0" y="0"/>
                </a:moveTo>
                <a:lnTo>
                  <a:pt x="16756192" y="0"/>
                </a:lnTo>
                <a:lnTo>
                  <a:pt x="16756192" y="16756192"/>
                </a:lnTo>
                <a:lnTo>
                  <a:pt x="0" y="16756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44440" y="4127536"/>
            <a:ext cx="4163464" cy="4563991"/>
            <a:chOff x="0" y="0"/>
            <a:chExt cx="1064546" cy="11669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64546" cy="1166956"/>
            </a:xfrm>
            <a:custGeom>
              <a:avLst/>
              <a:gdLst/>
              <a:ahLst/>
              <a:cxnLst/>
              <a:rect r="r" b="b" t="t" l="l"/>
              <a:pathLst>
                <a:path h="1166956" w="1064546">
                  <a:moveTo>
                    <a:pt x="39049" y="0"/>
                  </a:moveTo>
                  <a:lnTo>
                    <a:pt x="1025497" y="0"/>
                  </a:lnTo>
                  <a:cubicBezTo>
                    <a:pt x="1035853" y="0"/>
                    <a:pt x="1045786" y="4114"/>
                    <a:pt x="1053109" y="11437"/>
                  </a:cubicBezTo>
                  <a:cubicBezTo>
                    <a:pt x="1060432" y="18760"/>
                    <a:pt x="1064546" y="28693"/>
                    <a:pt x="1064546" y="39049"/>
                  </a:cubicBezTo>
                  <a:lnTo>
                    <a:pt x="1064546" y="1127907"/>
                  </a:lnTo>
                  <a:cubicBezTo>
                    <a:pt x="1064546" y="1138263"/>
                    <a:pt x="1060432" y="1148196"/>
                    <a:pt x="1053109" y="1155519"/>
                  </a:cubicBezTo>
                  <a:cubicBezTo>
                    <a:pt x="1045786" y="1162842"/>
                    <a:pt x="1035853" y="1166956"/>
                    <a:pt x="1025497" y="1166956"/>
                  </a:cubicBezTo>
                  <a:lnTo>
                    <a:pt x="39049" y="1166956"/>
                  </a:lnTo>
                  <a:cubicBezTo>
                    <a:pt x="28693" y="1166956"/>
                    <a:pt x="18760" y="1162842"/>
                    <a:pt x="11437" y="1155519"/>
                  </a:cubicBezTo>
                  <a:cubicBezTo>
                    <a:pt x="4114" y="1148196"/>
                    <a:pt x="0" y="1138263"/>
                    <a:pt x="0" y="1127907"/>
                  </a:cubicBezTo>
                  <a:lnTo>
                    <a:pt x="0" y="39049"/>
                  </a:lnTo>
                  <a:cubicBezTo>
                    <a:pt x="0" y="28693"/>
                    <a:pt x="4114" y="18760"/>
                    <a:pt x="11437" y="11437"/>
                  </a:cubicBezTo>
                  <a:cubicBezTo>
                    <a:pt x="18760" y="4114"/>
                    <a:pt x="28693" y="0"/>
                    <a:pt x="390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100000"/>
                  </a:srgbClr>
                </a:gs>
                <a:gs pos="100000">
                  <a:srgbClr val="65636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064546" cy="120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430296" y="1995924"/>
            <a:ext cx="10097329" cy="126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13"/>
              </a:lnSpc>
            </a:pPr>
            <a:r>
              <a:rPr lang="en-US" sz="10355" spc="-652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Daftar Pustaka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48958" y="4921130"/>
            <a:ext cx="2954427" cy="3043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8"/>
              </a:lnSpc>
            </a:pPr>
            <a:r>
              <a:rPr lang="en-US" b="true" sz="2294" spc="-144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Sitorus, N., Sinaga, J. S. G., &amp; Samosir, S. L. (2024). Analisis Kinerja Algoritma Hash pada Keamanan Data: Perbandingan Antara SHA-256, SHA-3, dan Blake2. Jurnal Quancom, 2(2).</a:t>
            </a:r>
          </a:p>
          <a:p>
            <a:pPr algn="ctr">
              <a:lnSpc>
                <a:spcPts val="2018"/>
              </a:lnSpc>
            </a:pPr>
            <a:r>
              <a:rPr lang="en-US" b="true" sz="2294" spc="-144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DOI: 10.62375/jqc.v2i2.432</a:t>
            </a:r>
          </a:p>
          <a:p>
            <a:pPr algn="ctr">
              <a:lnSpc>
                <a:spcPts val="1749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6889004" y="4127536"/>
            <a:ext cx="4328458" cy="4563991"/>
            <a:chOff x="0" y="0"/>
            <a:chExt cx="1106733" cy="11669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06733" cy="1166956"/>
            </a:xfrm>
            <a:custGeom>
              <a:avLst/>
              <a:gdLst/>
              <a:ahLst/>
              <a:cxnLst/>
              <a:rect r="r" b="b" t="t" l="l"/>
              <a:pathLst>
                <a:path h="1166956" w="1106733">
                  <a:moveTo>
                    <a:pt x="37561" y="0"/>
                  </a:moveTo>
                  <a:lnTo>
                    <a:pt x="1069172" y="0"/>
                  </a:lnTo>
                  <a:cubicBezTo>
                    <a:pt x="1089917" y="0"/>
                    <a:pt x="1106733" y="16817"/>
                    <a:pt x="1106733" y="37561"/>
                  </a:cubicBezTo>
                  <a:lnTo>
                    <a:pt x="1106733" y="1129395"/>
                  </a:lnTo>
                  <a:cubicBezTo>
                    <a:pt x="1106733" y="1139357"/>
                    <a:pt x="1102776" y="1148911"/>
                    <a:pt x="1095732" y="1155955"/>
                  </a:cubicBezTo>
                  <a:cubicBezTo>
                    <a:pt x="1088688" y="1162999"/>
                    <a:pt x="1079134" y="1166956"/>
                    <a:pt x="1069172" y="1166956"/>
                  </a:cubicBezTo>
                  <a:lnTo>
                    <a:pt x="37561" y="1166956"/>
                  </a:lnTo>
                  <a:cubicBezTo>
                    <a:pt x="27599" y="1166956"/>
                    <a:pt x="18045" y="1162999"/>
                    <a:pt x="11001" y="1155955"/>
                  </a:cubicBezTo>
                  <a:cubicBezTo>
                    <a:pt x="3957" y="1148911"/>
                    <a:pt x="0" y="1139357"/>
                    <a:pt x="0" y="1129395"/>
                  </a:cubicBezTo>
                  <a:lnTo>
                    <a:pt x="0" y="37561"/>
                  </a:lnTo>
                  <a:cubicBezTo>
                    <a:pt x="0" y="27599"/>
                    <a:pt x="3957" y="18045"/>
                    <a:pt x="11001" y="11001"/>
                  </a:cubicBezTo>
                  <a:cubicBezTo>
                    <a:pt x="18045" y="3957"/>
                    <a:pt x="27599" y="0"/>
                    <a:pt x="3756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100000"/>
                  </a:srgbClr>
                </a:gs>
                <a:gs pos="33333">
                  <a:srgbClr val="284247">
                    <a:alpha val="100000"/>
                  </a:srgbClr>
                </a:gs>
                <a:gs pos="66667">
                  <a:srgbClr val="19616D">
                    <a:alpha val="100000"/>
                  </a:srgbClr>
                </a:gs>
                <a:gs pos="100000">
                  <a:srgbClr val="3CC2D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106733" cy="120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619278" y="4921130"/>
            <a:ext cx="2867910" cy="2533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4"/>
              </a:lnSpc>
            </a:pPr>
            <a:r>
              <a:rPr lang="en-US" b="true" sz="2107" spc="-132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Batubara, T. P., &amp; Aritonang, M. A. S. (2025). Perbandingan Algoritma Kriptografi Hash Sha 256 dan Sha 512 Untuk Keamanan Sandi. Jurnal Quancom, 3(1), 6-10.</a:t>
            </a:r>
          </a:p>
          <a:p>
            <a:pPr algn="ctr">
              <a:lnSpc>
                <a:spcPts val="1854"/>
              </a:lnSpc>
            </a:pPr>
            <a:r>
              <a:rPr lang="en-US" b="true" sz="2107" spc="-132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DOI: 10.62375/jqc.v3i1.627</a:t>
            </a:r>
          </a:p>
          <a:p>
            <a:pPr algn="ctr">
              <a:lnSpc>
                <a:spcPts val="1854"/>
              </a:lnSpc>
            </a:pPr>
          </a:p>
          <a:p>
            <a:pPr algn="ctr">
              <a:lnSpc>
                <a:spcPts val="1854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11663844" y="4127536"/>
            <a:ext cx="4279376" cy="4563991"/>
            <a:chOff x="0" y="0"/>
            <a:chExt cx="1094184" cy="116695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94184" cy="1166956"/>
            </a:xfrm>
            <a:custGeom>
              <a:avLst/>
              <a:gdLst/>
              <a:ahLst/>
              <a:cxnLst/>
              <a:rect r="r" b="b" t="t" l="l"/>
              <a:pathLst>
                <a:path h="1166956" w="1094184">
                  <a:moveTo>
                    <a:pt x="37992" y="0"/>
                  </a:moveTo>
                  <a:lnTo>
                    <a:pt x="1056192" y="0"/>
                  </a:lnTo>
                  <a:cubicBezTo>
                    <a:pt x="1066268" y="0"/>
                    <a:pt x="1075931" y="4003"/>
                    <a:pt x="1083056" y="11127"/>
                  </a:cubicBezTo>
                  <a:cubicBezTo>
                    <a:pt x="1090181" y="18252"/>
                    <a:pt x="1094184" y="27916"/>
                    <a:pt x="1094184" y="37992"/>
                  </a:cubicBezTo>
                  <a:lnTo>
                    <a:pt x="1094184" y="1128964"/>
                  </a:lnTo>
                  <a:cubicBezTo>
                    <a:pt x="1094184" y="1149947"/>
                    <a:pt x="1077174" y="1166956"/>
                    <a:pt x="1056192" y="1166956"/>
                  </a:cubicBezTo>
                  <a:lnTo>
                    <a:pt x="37992" y="1166956"/>
                  </a:lnTo>
                  <a:cubicBezTo>
                    <a:pt x="17009" y="1166956"/>
                    <a:pt x="0" y="1149947"/>
                    <a:pt x="0" y="1128964"/>
                  </a:cubicBezTo>
                  <a:lnTo>
                    <a:pt x="0" y="37992"/>
                  </a:lnTo>
                  <a:cubicBezTo>
                    <a:pt x="0" y="17009"/>
                    <a:pt x="17009" y="0"/>
                    <a:pt x="3799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100000"/>
                  </a:srgbClr>
                </a:gs>
                <a:gs pos="100000">
                  <a:srgbClr val="65636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094184" cy="120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2124164" y="4792980"/>
            <a:ext cx="3311324" cy="3351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3"/>
              </a:lnSpc>
            </a:pPr>
            <a:r>
              <a:rPr lang="en-US" b="true" sz="2140" spc="-134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A. R. Nurjaman, &amp; A. T. Turnip. (2024). Kombinasi Algoritma Kriptografi AES-256 dan SHA3-512 untuk Meningkatkan Keamanan Dokumen PDF. JITTER (Jurnal Ilmiah Teknologi Informasi Terapan), 11(1), 46-54.</a:t>
            </a:r>
          </a:p>
          <a:p>
            <a:pPr algn="ctr">
              <a:lnSpc>
                <a:spcPts val="1883"/>
              </a:lnSpc>
            </a:pPr>
            <a:r>
              <a:rPr lang="en-US" b="true" sz="2140" spc="-134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Link: </a:t>
            </a:r>
            <a:r>
              <a:rPr lang="en-US" b="true" sz="2140" spc="-134" u="sng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  <a:hlinkClick r:id="rId4" tooltip="https://journal.widyatama.ac"/>
              </a:rPr>
              <a:t>journal.widyatama.ac</a:t>
            </a:r>
            <a:r>
              <a:rPr lang="en-US" b="true" sz="2140" spc="-134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.id/index.php/jitter/article/download/2346/1153/8496</a:t>
            </a:r>
          </a:p>
          <a:p>
            <a:pPr algn="ctr">
              <a:lnSpc>
                <a:spcPts val="1883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0956" y="-2449544"/>
            <a:ext cx="15186088" cy="1518608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7B67F0">
                      <a:alpha val="100000"/>
                    </a:srgbClr>
                  </a:gs>
                  <a:gs pos="50000">
                    <a:srgbClr val="FFAFFF">
                      <a:alpha val="100000"/>
                    </a:srgbClr>
                  </a:gs>
                  <a:gs pos="100000">
                    <a:srgbClr val="AFEE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363135" y="-1637365"/>
            <a:ext cx="13561729" cy="1356172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0098CF">
                      <a:alpha val="100000"/>
                    </a:srgbClr>
                  </a:gs>
                  <a:gs pos="50000">
                    <a:srgbClr val="6171BB">
                      <a:alpha val="100000"/>
                    </a:srgbClr>
                  </a:gs>
                  <a:gs pos="100000">
                    <a:srgbClr val="E6EB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-3223252" y="5095875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ED47E6">
                    <a:alpha val="100000"/>
                  </a:srgbClr>
                </a:gs>
                <a:gs pos="50000">
                  <a:srgbClr val="FD5EA5">
                    <a:alpha val="100000"/>
                  </a:srgbClr>
                </a:gs>
                <a:gs pos="100000">
                  <a:srgbClr val="FFAED2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3268988" y="-731512"/>
            <a:ext cx="11750025" cy="1175002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ED47E6">
                      <a:alpha val="100000"/>
                    </a:srgbClr>
                  </a:gs>
                  <a:gs pos="50000">
                    <a:srgbClr val="FD5EA5">
                      <a:alpha val="100000"/>
                    </a:srgbClr>
                  </a:gs>
                  <a:gs pos="100000">
                    <a:srgbClr val="FFAED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2" id="12"/>
          <p:cNvSpPr/>
          <p:nvPr/>
        </p:nvSpPr>
        <p:spPr>
          <a:xfrm flipH="true">
            <a:off x="-4129105" y="5579821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0098CF">
                    <a:alpha val="100000"/>
                  </a:srgbClr>
                </a:gs>
                <a:gs pos="50000">
                  <a:srgbClr val="6171BB">
                    <a:alpha val="100000"/>
                  </a:srgbClr>
                </a:gs>
                <a:gs pos="100000">
                  <a:srgbClr val="E6EB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-4903184" y="6067185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7B67F0">
                    <a:alpha val="100000"/>
                  </a:srgbClr>
                </a:gs>
                <a:gs pos="50000">
                  <a:srgbClr val="FFAFFF">
                    <a:alpha val="100000"/>
                  </a:srgbClr>
                </a:gs>
                <a:gs pos="100000">
                  <a:srgbClr val="AFEE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15019012" y="5048250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ED47E6">
                    <a:alpha val="100000"/>
                  </a:srgbClr>
                </a:gs>
                <a:gs pos="50000">
                  <a:srgbClr val="FD5EA5">
                    <a:alpha val="100000"/>
                  </a:srgbClr>
                </a:gs>
                <a:gs pos="100000">
                  <a:srgbClr val="FFAED2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>
            <a:off x="15905815" y="5532196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0098CF">
                    <a:alpha val="100000"/>
                  </a:srgbClr>
                </a:gs>
                <a:gs pos="50000">
                  <a:srgbClr val="6171BB">
                    <a:alpha val="100000"/>
                  </a:srgbClr>
                </a:gs>
                <a:gs pos="100000">
                  <a:srgbClr val="E6EB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H="true">
            <a:off x="16670369" y="6114810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7B67F0">
                    <a:alpha val="100000"/>
                  </a:srgbClr>
                </a:gs>
                <a:gs pos="50000">
                  <a:srgbClr val="FFAFFF">
                    <a:alpha val="100000"/>
                  </a:srgbClr>
                </a:gs>
                <a:gs pos="100000">
                  <a:srgbClr val="AFEE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4731980" y="4087569"/>
            <a:ext cx="1492252" cy="1492252"/>
          </a:xfrm>
          <a:custGeom>
            <a:avLst/>
            <a:gdLst/>
            <a:ahLst/>
            <a:cxnLst/>
            <a:rect r="r" b="b" t="t" l="l"/>
            <a:pathLst>
              <a:path h="1492252" w="1492252">
                <a:moveTo>
                  <a:pt x="0" y="0"/>
                </a:moveTo>
                <a:lnTo>
                  <a:pt x="1492251" y="0"/>
                </a:lnTo>
                <a:lnTo>
                  <a:pt x="1492251" y="1492252"/>
                </a:lnTo>
                <a:lnTo>
                  <a:pt x="0" y="1492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085899" y="1333500"/>
            <a:ext cx="8116202" cy="2938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47"/>
              </a:lnSpc>
            </a:pPr>
            <a:r>
              <a:rPr lang="en-US" b="true" sz="13121" spc="-82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Thank You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2063769" y="4039944"/>
            <a:ext cx="1492252" cy="1492252"/>
          </a:xfrm>
          <a:custGeom>
            <a:avLst/>
            <a:gdLst/>
            <a:ahLst/>
            <a:cxnLst/>
            <a:rect r="r" b="b" t="t" l="l"/>
            <a:pathLst>
              <a:path h="1492252" w="1492252">
                <a:moveTo>
                  <a:pt x="0" y="0"/>
                </a:moveTo>
                <a:lnTo>
                  <a:pt x="1492251" y="0"/>
                </a:lnTo>
                <a:lnTo>
                  <a:pt x="1492251" y="1492252"/>
                </a:lnTo>
                <a:lnTo>
                  <a:pt x="0" y="1492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DAG36Bl9tZ4</dc:identifier>
  <dcterms:modified xsi:type="dcterms:W3CDTF">2011-08-01T06:04:30Z</dcterms:modified>
  <cp:revision>1</cp:revision>
  <dc:title>Cyan Gradient Technology Startup Business Company Presentation</dc:title>
</cp:coreProperties>
</file>